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:go="http://customooxmlschemas.google.com/" r:id="rId17" roundtripDataSignature="AMtx7mi4wWOt7qxB1W7SuLDW/o1CN8PhC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customschemas.google.com/relationships/presentationmetadata" Target="metadata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6" name="Google Shape;86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" name="Google Shape;87;p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147c96aee07_1_6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" name="Google Shape;152;g147c96aee07_1_6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147c96aee07_1_3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1" name="Google Shape;161;g147c96aee07_1_3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147c96aee07_1_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g147c96aee07_1_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" name="Google Shape;103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14643bf6003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" name="Google Shape;109;g14643bf6003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147c96aee07_1_1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" name="Google Shape;120;g147c96aee07_1_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147c96aee07_1_2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" name="Google Shape;127;g147c96aee07_1_2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147c96aee07_1_5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" name="Google Shape;134;g147c96aee07_1_5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147c96aee07_1_4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0" name="Google Shape;140;g147c96aee07_1_4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147c96aee07_1_4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" name="Google Shape;146;g147c96aee07_1_4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/>
          <p:nvPr>
            <p:ph type="ctrTitle"/>
          </p:nvPr>
        </p:nvSpPr>
        <p:spPr>
          <a:xfrm>
            <a:off x="685800" y="1597819"/>
            <a:ext cx="7772400" cy="110251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4"/>
          <p:cNvSpPr txBox="1"/>
          <p:nvPr>
            <p:ph idx="1" type="subTitle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8" name="Google Shape;18;p4"/>
          <p:cNvSpPr txBox="1"/>
          <p:nvPr>
            <p:ph idx="10" type="dt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1" type="ftr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4"/>
          <p:cNvSpPr txBox="1"/>
          <p:nvPr>
            <p:ph idx="12" type="sldNum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3"/>
          <p:cNvSpPr txBox="1"/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13"/>
          <p:cNvSpPr txBox="1"/>
          <p:nvPr>
            <p:ph idx="1" type="body"/>
          </p:nvPr>
        </p:nvSpPr>
        <p:spPr>
          <a:xfrm rot="5400000">
            <a:off x="2874764" y="-1217413"/>
            <a:ext cx="3394472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13"/>
          <p:cNvSpPr txBox="1"/>
          <p:nvPr>
            <p:ph idx="10" type="dt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3"/>
          <p:cNvSpPr txBox="1"/>
          <p:nvPr>
            <p:ph idx="11" type="ftr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13"/>
          <p:cNvSpPr txBox="1"/>
          <p:nvPr>
            <p:ph idx="12" type="sldNum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4"/>
          <p:cNvSpPr txBox="1"/>
          <p:nvPr>
            <p:ph type="title"/>
          </p:nvPr>
        </p:nvSpPr>
        <p:spPr>
          <a:xfrm rot="5400000">
            <a:off x="5463778" y="1371601"/>
            <a:ext cx="4388644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14"/>
          <p:cNvSpPr txBox="1"/>
          <p:nvPr>
            <p:ph idx="1" type="body"/>
          </p:nvPr>
        </p:nvSpPr>
        <p:spPr>
          <a:xfrm rot="5400000">
            <a:off x="1272778" y="-609599"/>
            <a:ext cx="4388644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14"/>
          <p:cNvSpPr txBox="1"/>
          <p:nvPr>
            <p:ph idx="10" type="dt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14"/>
          <p:cNvSpPr txBox="1"/>
          <p:nvPr>
            <p:ph idx="11" type="ftr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14"/>
          <p:cNvSpPr txBox="1"/>
          <p:nvPr>
            <p:ph idx="12" type="sldNum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/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5"/>
          <p:cNvSpPr txBox="1"/>
          <p:nvPr>
            <p:ph idx="1" type="body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5"/>
          <p:cNvSpPr txBox="1"/>
          <p:nvPr>
            <p:ph idx="10" type="dt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5"/>
          <p:cNvSpPr txBox="1"/>
          <p:nvPr>
            <p:ph idx="11" type="ftr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5"/>
          <p:cNvSpPr txBox="1"/>
          <p:nvPr>
            <p:ph idx="12" type="sldNum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 txBox="1"/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6"/>
          <p:cNvSpPr txBox="1"/>
          <p:nvPr>
            <p:ph idx="1" type="body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6"/>
          <p:cNvSpPr txBox="1"/>
          <p:nvPr>
            <p:ph idx="10" type="dt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6"/>
          <p:cNvSpPr txBox="1"/>
          <p:nvPr>
            <p:ph idx="11" type="ftr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6"/>
          <p:cNvSpPr txBox="1"/>
          <p:nvPr>
            <p:ph idx="12" type="sldNum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7"/>
          <p:cNvSpPr txBox="1"/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7"/>
          <p:cNvSpPr txBox="1"/>
          <p:nvPr>
            <p:ph idx="1" type="body"/>
          </p:nvPr>
        </p:nvSpPr>
        <p:spPr>
          <a:xfrm>
            <a:off x="457200" y="1200151"/>
            <a:ext cx="4038600" cy="33944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6" name="Google Shape;36;p7"/>
          <p:cNvSpPr txBox="1"/>
          <p:nvPr>
            <p:ph idx="2" type="body"/>
          </p:nvPr>
        </p:nvSpPr>
        <p:spPr>
          <a:xfrm>
            <a:off x="4648200" y="1200151"/>
            <a:ext cx="4038600" cy="33944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7" name="Google Shape;37;p7"/>
          <p:cNvSpPr txBox="1"/>
          <p:nvPr>
            <p:ph idx="10" type="dt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7"/>
          <p:cNvSpPr txBox="1"/>
          <p:nvPr>
            <p:ph idx="11" type="ftr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7"/>
          <p:cNvSpPr txBox="1"/>
          <p:nvPr>
            <p:ph idx="12" type="sldNum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8"/>
          <p:cNvSpPr txBox="1"/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8"/>
          <p:cNvSpPr txBox="1"/>
          <p:nvPr>
            <p:ph idx="1" type="body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8"/>
          <p:cNvSpPr txBox="1"/>
          <p:nvPr>
            <p:ph idx="2" type="body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4" name="Google Shape;44;p8"/>
          <p:cNvSpPr txBox="1"/>
          <p:nvPr>
            <p:ph idx="3" type="body"/>
          </p:nvPr>
        </p:nvSpPr>
        <p:spPr>
          <a:xfrm>
            <a:off x="4645026" y="1151335"/>
            <a:ext cx="4041775" cy="47982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8"/>
          <p:cNvSpPr txBox="1"/>
          <p:nvPr>
            <p:ph idx="4" type="body"/>
          </p:nvPr>
        </p:nvSpPr>
        <p:spPr>
          <a:xfrm>
            <a:off x="4645026" y="1631156"/>
            <a:ext cx="4041775" cy="296346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6" name="Google Shape;46;p8"/>
          <p:cNvSpPr txBox="1"/>
          <p:nvPr>
            <p:ph idx="10" type="dt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8"/>
          <p:cNvSpPr txBox="1"/>
          <p:nvPr>
            <p:ph idx="11" type="ftr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8"/>
          <p:cNvSpPr txBox="1"/>
          <p:nvPr>
            <p:ph idx="12" type="sldNum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9"/>
          <p:cNvSpPr txBox="1"/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9"/>
          <p:cNvSpPr txBox="1"/>
          <p:nvPr>
            <p:ph idx="10" type="dt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9"/>
          <p:cNvSpPr txBox="1"/>
          <p:nvPr>
            <p:ph idx="11" type="ftr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9"/>
          <p:cNvSpPr txBox="1"/>
          <p:nvPr>
            <p:ph idx="12" type="sldNum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0"/>
          <p:cNvSpPr txBox="1"/>
          <p:nvPr>
            <p:ph idx="10" type="dt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10"/>
          <p:cNvSpPr txBox="1"/>
          <p:nvPr>
            <p:ph idx="11" type="ftr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10"/>
          <p:cNvSpPr txBox="1"/>
          <p:nvPr>
            <p:ph idx="12" type="sldNum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1"/>
          <p:cNvSpPr txBox="1"/>
          <p:nvPr>
            <p:ph type="title"/>
          </p:nvPr>
        </p:nvSpPr>
        <p:spPr>
          <a:xfrm>
            <a:off x="457201" y="204787"/>
            <a:ext cx="3008313" cy="8715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11"/>
          <p:cNvSpPr txBox="1"/>
          <p:nvPr>
            <p:ph idx="1" type="body"/>
          </p:nvPr>
        </p:nvSpPr>
        <p:spPr>
          <a:xfrm>
            <a:off x="3575050" y="204788"/>
            <a:ext cx="5111750" cy="43898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1" name="Google Shape;61;p11"/>
          <p:cNvSpPr txBox="1"/>
          <p:nvPr>
            <p:ph idx="2" type="body"/>
          </p:nvPr>
        </p:nvSpPr>
        <p:spPr>
          <a:xfrm>
            <a:off x="457201" y="1076326"/>
            <a:ext cx="3008313" cy="35182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2" name="Google Shape;62;p11"/>
          <p:cNvSpPr txBox="1"/>
          <p:nvPr>
            <p:ph idx="10" type="dt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1"/>
          <p:cNvSpPr txBox="1"/>
          <p:nvPr>
            <p:ph idx="11" type="ftr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11"/>
          <p:cNvSpPr txBox="1"/>
          <p:nvPr>
            <p:ph idx="12" type="sldNum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2"/>
          <p:cNvSpPr txBox="1"/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2"/>
          <p:cNvSpPr/>
          <p:nvPr>
            <p:ph idx="2" type="pic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12"/>
          <p:cNvSpPr txBox="1"/>
          <p:nvPr>
            <p:ph idx="1" type="body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9" name="Google Shape;69;p12"/>
          <p:cNvSpPr txBox="1"/>
          <p:nvPr>
            <p:ph idx="10" type="dt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2"/>
          <p:cNvSpPr txBox="1"/>
          <p:nvPr>
            <p:ph idx="11" type="ftr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12"/>
          <p:cNvSpPr txBox="1"/>
          <p:nvPr>
            <p:ph idx="12" type="sldNum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1.jp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"/>
          <p:cNvSpPr txBox="1"/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3"/>
          <p:cNvSpPr txBox="1"/>
          <p:nvPr>
            <p:ph idx="1" type="body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3"/>
          <p:cNvSpPr txBox="1"/>
          <p:nvPr>
            <p:ph idx="10" type="dt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3"/>
          <p:cNvSpPr txBox="1"/>
          <p:nvPr>
            <p:ph idx="11" type="ftr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3"/>
          <p:cNvSpPr txBox="1"/>
          <p:nvPr>
            <p:ph idx="12" type="sldNum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g"/><Relationship Id="rId4" Type="http://schemas.openxmlformats.org/officeDocument/2006/relationships/image" Target="../media/image4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.png"/><Relationship Id="rId4" Type="http://schemas.openxmlformats.org/officeDocument/2006/relationships/image" Target="../media/image9.png"/><Relationship Id="rId5" Type="http://schemas.openxmlformats.org/officeDocument/2006/relationships/image" Target="../media/image8.png"/><Relationship Id="rId6" Type="http://schemas.openxmlformats.org/officeDocument/2006/relationships/hyperlink" Target="https://dasaptaerwin.notion.site/Materi-pembinaan-Dosen-Baru-914cd9356cfd4ffb8cc385fc229744e3" TargetMode="Externa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png"/><Relationship Id="rId4" Type="http://schemas.openxmlformats.org/officeDocument/2006/relationships/hyperlink" Target="https://commons.wikimedia.org/wiki/File:The-life-of-academia.jpg" TargetMode="Externa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hyperlink" Target="https://commons.wikimedia.org/wiki/File:The-life-of-academia.jpg" TargetMode="External"/><Relationship Id="rId4" Type="http://schemas.openxmlformats.org/officeDocument/2006/relationships/image" Target="../media/image3.png"/><Relationship Id="rId5" Type="http://schemas.openxmlformats.org/officeDocument/2006/relationships/hyperlink" Target="https://blogs.lse.ac.uk/impactofsocialsciences/2022/08/11/article-processing-charges-apcs-and-the-new-enclosure-of-research/" TargetMode="Externa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png"/><Relationship Id="rId4" Type="http://schemas.openxmlformats.org/officeDocument/2006/relationships/hyperlink" Target="https://commons.wikimedia.org/wiki/File:Global_ranking_distortion.jpg" TargetMode="Externa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png"/><Relationship Id="rId4" Type="http://schemas.openxmlformats.org/officeDocument/2006/relationships/hyperlink" Target="https://upload.wikimedia.org/wikipedia/commons/9/95/Academic-culture.jpg" TargetMode="Externa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1.png"/><Relationship Id="rId4" Type="http://schemas.openxmlformats.org/officeDocument/2006/relationships/hyperlink" Target="https://commons.wikimedia.org/wiki/File:Lets_meet_at_Central_Perk.jpg" TargetMode="Externa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"/>
          <p:cNvSpPr txBox="1"/>
          <p:nvPr>
            <p:ph idx="1" type="subTitle"/>
          </p:nvPr>
        </p:nvSpPr>
        <p:spPr>
          <a:xfrm>
            <a:off x="228600" y="1332400"/>
            <a:ext cx="5025300" cy="1337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2BAAD3"/>
              </a:buClr>
              <a:buSzPts val="2200"/>
              <a:buNone/>
            </a:pPr>
            <a:r>
              <a:rPr b="1" lang="en-US" sz="2317">
                <a:solidFill>
                  <a:srgbClr val="2BAAD3"/>
                </a:solidFill>
                <a:latin typeface="Cambria"/>
                <a:ea typeface="Cambria"/>
                <a:cs typeface="Cambria"/>
                <a:sym typeface="Cambria"/>
              </a:rPr>
              <a:t>How to Promote contributorship and data sharing to cultivate research integrity via capacity building for early career academics</a:t>
            </a:r>
            <a:endParaRPr sz="3317"/>
          </a:p>
        </p:txBody>
      </p:sp>
      <p:sp>
        <p:nvSpPr>
          <p:cNvPr id="90" name="Google Shape;90;p1"/>
          <p:cNvSpPr txBox="1"/>
          <p:nvPr/>
        </p:nvSpPr>
        <p:spPr>
          <a:xfrm>
            <a:off x="198474" y="2975924"/>
            <a:ext cx="4724400" cy="426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AAD3"/>
              </a:buClr>
              <a:buSzPts val="2000"/>
              <a:buFont typeface="Arial"/>
              <a:buNone/>
            </a:pPr>
            <a:r>
              <a:rPr b="1" i="0" lang="en-US" sz="2000" u="none" cap="none" strike="noStrike">
                <a:solidFill>
                  <a:srgbClr val="2BAAD3"/>
                </a:solidFill>
                <a:latin typeface="Cambria"/>
                <a:ea typeface="Cambria"/>
                <a:cs typeface="Cambria"/>
                <a:sym typeface="Cambria"/>
              </a:rPr>
              <a:t>Dasapta Erwin Irawan</a:t>
            </a:r>
            <a:endParaRPr b="1" i="0" sz="2000" u="none" cap="none" strike="noStrike">
              <a:solidFill>
                <a:srgbClr val="BFBFB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91" name="Google Shape;91;p1"/>
          <p:cNvSpPr txBox="1"/>
          <p:nvPr/>
        </p:nvSpPr>
        <p:spPr>
          <a:xfrm>
            <a:off x="198474" y="3402487"/>
            <a:ext cx="4724400" cy="6286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Institut Teknologi Bandung, Indonesia/</a:t>
            </a:r>
            <a:endParaRPr b="0" i="0" sz="1500" u="none" cap="none" strike="noStrike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RINarxiv preprint server</a:t>
            </a:r>
            <a:endParaRPr/>
          </a:p>
        </p:txBody>
      </p:sp>
      <p:sp>
        <p:nvSpPr>
          <p:cNvPr id="92" name="Google Shape;92;p1"/>
          <p:cNvSpPr txBox="1"/>
          <p:nvPr/>
        </p:nvSpPr>
        <p:spPr>
          <a:xfrm>
            <a:off x="228600" y="4031137"/>
            <a:ext cx="4724400" cy="426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AAD3"/>
              </a:buClr>
              <a:buSzPts val="2000"/>
              <a:buFont typeface="Arial"/>
              <a:buNone/>
            </a:pPr>
            <a:r>
              <a:rPr b="1" i="0" lang="en-US" sz="2000" u="none" cap="none" strike="noStrike">
                <a:solidFill>
                  <a:srgbClr val="2BAAD3"/>
                </a:solidFill>
                <a:latin typeface="Cambria"/>
                <a:ea typeface="Cambria"/>
                <a:cs typeface="Cambria"/>
                <a:sym typeface="Cambria"/>
              </a:rPr>
              <a:t>Juneman Abraham</a:t>
            </a:r>
            <a:endParaRPr b="1" i="0" sz="2000" u="none" cap="none" strike="noStrike">
              <a:solidFill>
                <a:srgbClr val="BFBFB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93" name="Google Shape;93;p1"/>
          <p:cNvSpPr txBox="1"/>
          <p:nvPr/>
        </p:nvSpPr>
        <p:spPr>
          <a:xfrm>
            <a:off x="228600" y="4457700"/>
            <a:ext cx="4724400" cy="6286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Bina Nusantara University</a:t>
            </a:r>
            <a:endParaRPr/>
          </a:p>
        </p:txBody>
      </p:sp>
      <p:pic>
        <p:nvPicPr>
          <p:cNvPr id="94" name="Google Shape;94;p1"/>
          <p:cNvPicPr preferRelativeResize="0"/>
          <p:nvPr/>
        </p:nvPicPr>
        <p:blipFill rotWithShape="1">
          <a:blip r:embed="rId4">
            <a:alphaModFix/>
          </a:blip>
          <a:srcRect b="0" l="2496" r="23849" t="0"/>
          <a:stretch/>
        </p:blipFill>
        <p:spPr>
          <a:xfrm>
            <a:off x="6175024" y="4339075"/>
            <a:ext cx="1040077" cy="497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ircle/>
  </p:transition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47c96aee07_1_62"/>
          <p:cNvSpPr txBox="1"/>
          <p:nvPr/>
        </p:nvSpPr>
        <p:spPr>
          <a:xfrm>
            <a:off x="228600" y="514350"/>
            <a:ext cx="6553200" cy="45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2BAAD3"/>
                </a:solidFill>
                <a:latin typeface="Cambria"/>
                <a:ea typeface="Cambria"/>
                <a:cs typeface="Cambria"/>
                <a:sym typeface="Cambria"/>
              </a:rPr>
              <a:t>the </a:t>
            </a:r>
            <a:r>
              <a:rPr b="1" lang="en-US" sz="2000">
                <a:solidFill>
                  <a:srgbClr val="2BAAD3"/>
                </a:solidFill>
                <a:latin typeface="Cambria"/>
                <a:ea typeface="Cambria"/>
                <a:cs typeface="Cambria"/>
                <a:sym typeface="Cambria"/>
              </a:rPr>
              <a:t>syllabus</a:t>
            </a:r>
            <a:endParaRPr b="1" sz="2000">
              <a:solidFill>
                <a:srgbClr val="2BAAD3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155" name="Google Shape;155;g147c96aee07_1_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6675" y="1374950"/>
            <a:ext cx="4277400" cy="3195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g147c96aee07_1_6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84075" y="1428750"/>
            <a:ext cx="4350175" cy="1527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g147c96aee07_1_6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75825" y="3011125"/>
            <a:ext cx="2117343" cy="1559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g147c96aee07_1_62"/>
          <p:cNvSpPr txBox="1"/>
          <p:nvPr/>
        </p:nvSpPr>
        <p:spPr>
          <a:xfrm>
            <a:off x="2984200" y="323700"/>
            <a:ext cx="58977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6"/>
              </a:rPr>
              <a:t>https://dasaptaerwin.notion.site/Materi-pembinaan-Dosen-Baru-914cd9356cfd4ffb8cc385fc229744e3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147c96aee07_1_35"/>
          <p:cNvSpPr txBox="1"/>
          <p:nvPr/>
        </p:nvSpPr>
        <p:spPr>
          <a:xfrm>
            <a:off x="228600" y="514350"/>
            <a:ext cx="6553200" cy="6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2BAAD3"/>
                </a:solidFill>
                <a:latin typeface="Cambria"/>
                <a:ea typeface="Cambria"/>
                <a:cs typeface="Cambria"/>
                <a:sym typeface="Cambria"/>
              </a:rPr>
              <a:t>closing</a:t>
            </a:r>
            <a:endParaRPr b="1" sz="2000">
              <a:solidFill>
                <a:srgbClr val="2BAAD3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64" name="Google Shape;164;g147c96aee07_1_35"/>
          <p:cNvSpPr txBox="1"/>
          <p:nvPr/>
        </p:nvSpPr>
        <p:spPr>
          <a:xfrm>
            <a:off x="266700" y="1314450"/>
            <a:ext cx="8504100" cy="302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400"/>
              <a:buFont typeface="Cambria"/>
              <a:buChar char="●"/>
            </a:pPr>
            <a:r>
              <a:rPr lang="en-US" sz="2400">
                <a:solidFill>
                  <a:srgbClr val="666666"/>
                </a:solidFill>
                <a:latin typeface="Cambria"/>
                <a:ea typeface="Cambria"/>
                <a:cs typeface="Cambria"/>
                <a:sym typeface="Cambria"/>
              </a:rPr>
              <a:t>Capacity building for early career researchers are very much needed to shift the perception of academic culture and research integrity. </a:t>
            </a:r>
            <a:endParaRPr sz="2400">
              <a:solidFill>
                <a:srgbClr val="666666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400"/>
              <a:buFont typeface="Cambria"/>
              <a:buChar char="●"/>
            </a:pPr>
            <a:r>
              <a:rPr lang="en-US" sz="2400">
                <a:solidFill>
                  <a:srgbClr val="666666"/>
                </a:solidFill>
                <a:latin typeface="Cambria"/>
                <a:ea typeface="Cambria"/>
                <a:cs typeface="Cambria"/>
                <a:sym typeface="Cambria"/>
              </a:rPr>
              <a:t>Two goals are c</a:t>
            </a:r>
            <a:r>
              <a:rPr lang="en-US" sz="2400">
                <a:solidFill>
                  <a:srgbClr val="666666"/>
                </a:solidFill>
                <a:latin typeface="Cambria"/>
                <a:ea typeface="Cambria"/>
                <a:cs typeface="Cambria"/>
                <a:sym typeface="Cambria"/>
              </a:rPr>
              <a:t>ontributorship and data sharing.</a:t>
            </a:r>
            <a:endParaRPr sz="2400">
              <a:solidFill>
                <a:srgbClr val="666666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mbria"/>
              <a:buChar char="●"/>
            </a:pPr>
            <a:r>
              <a:rPr lang="en-US" sz="2400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rPr>
              <a:t>We need to do this as early as possible</a:t>
            </a:r>
            <a:endParaRPr sz="2400">
              <a:solidFill>
                <a:srgbClr val="88888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mbria"/>
              <a:buChar char="●"/>
            </a:pPr>
            <a:r>
              <a:rPr lang="en-US" sz="2400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rPr>
              <a:t>Aiming undergraduate students</a:t>
            </a:r>
            <a:endParaRPr sz="2400">
              <a:solidFill>
                <a:srgbClr val="88888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mbria"/>
              <a:buChar char="●"/>
            </a:pPr>
            <a:r>
              <a:rPr lang="en-US" sz="2400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rPr>
              <a:t>`Grit` is needed</a:t>
            </a:r>
            <a:endParaRPr b="1" sz="2400">
              <a:solidFill>
                <a:srgbClr val="888888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147c96aee07_1_7"/>
          <p:cNvSpPr txBox="1"/>
          <p:nvPr/>
        </p:nvSpPr>
        <p:spPr>
          <a:xfrm>
            <a:off x="228600" y="514350"/>
            <a:ext cx="6553200" cy="6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2BAAD3"/>
                </a:solidFill>
                <a:latin typeface="Cambria"/>
                <a:ea typeface="Cambria"/>
                <a:cs typeface="Cambria"/>
                <a:sym typeface="Cambria"/>
              </a:rPr>
              <a:t>Disclaimer</a:t>
            </a:r>
            <a:endParaRPr b="1" sz="2000">
              <a:solidFill>
                <a:srgbClr val="2BAAD3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00" name="Google Shape;100;g147c96aee07_1_7"/>
          <p:cNvSpPr txBox="1"/>
          <p:nvPr/>
        </p:nvSpPr>
        <p:spPr>
          <a:xfrm>
            <a:off x="266700" y="1314450"/>
            <a:ext cx="8422500" cy="302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4191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0"/>
              <a:buFont typeface="Cambria"/>
              <a:buChar char="●"/>
            </a:pPr>
            <a:r>
              <a:rPr lang="en-US" sz="3000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rPr>
              <a:t>Based </a:t>
            </a:r>
            <a:r>
              <a:rPr lang="en-US" sz="3000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rPr>
              <a:t>solely</a:t>
            </a:r>
            <a:r>
              <a:rPr lang="en-US" sz="3000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rPr>
              <a:t> from Indonesia’s experiences.</a:t>
            </a:r>
            <a:endParaRPr sz="3000">
              <a:solidFill>
                <a:srgbClr val="88888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-4191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0"/>
              <a:buFont typeface="Cambria"/>
              <a:buChar char="●"/>
            </a:pPr>
            <a:r>
              <a:rPr lang="en-US" sz="3000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rPr>
              <a:t>Some would relate with you and some might be local.</a:t>
            </a:r>
            <a:endParaRPr sz="3000">
              <a:solidFill>
                <a:srgbClr val="88888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-4191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0"/>
              <a:buFont typeface="Cambria"/>
              <a:buChar char="●"/>
            </a:pPr>
            <a:r>
              <a:rPr lang="en-US" sz="3000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rPr>
              <a:t>All sketchnotes/cartoons shared here are under CC0 license, so feel free to reuse them.</a:t>
            </a:r>
            <a:endParaRPr sz="3000">
              <a:solidFill>
                <a:srgbClr val="888888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Google Shape;105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9925"/>
            <a:ext cx="9144003" cy="5123650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2"/>
          <p:cNvSpPr txBox="1"/>
          <p:nvPr/>
        </p:nvSpPr>
        <p:spPr>
          <a:xfrm>
            <a:off x="7928950" y="4810475"/>
            <a:ext cx="11541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link to original file</a:t>
            </a:r>
            <a:endParaRPr sz="9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circle/>
  </p:transition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14643bf6003_0_0"/>
          <p:cNvSpPr txBox="1"/>
          <p:nvPr/>
        </p:nvSpPr>
        <p:spPr>
          <a:xfrm>
            <a:off x="7928950" y="4810475"/>
            <a:ext cx="11541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link to original file</a:t>
            </a:r>
            <a:endParaRPr sz="9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2" name="Google Shape;112;g14643bf6003_0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g14643bf6003_0_0"/>
          <p:cNvSpPr txBox="1"/>
          <p:nvPr/>
        </p:nvSpPr>
        <p:spPr>
          <a:xfrm>
            <a:off x="858525" y="4749650"/>
            <a:ext cx="45369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">
                <a:latin typeface="Calibri"/>
                <a:ea typeface="Calibri"/>
                <a:cs typeface="Calibri"/>
                <a:sym typeface="Calibri"/>
              </a:rPr>
              <a:t>My sketchnote based on an article in LSE Impact Blog:  </a:t>
            </a:r>
            <a:r>
              <a:rPr lang="en-US" sz="5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5"/>
              </a:rPr>
              <a:t>https://blogs.lse.ac.uk/impactofsocialsciences/2022/08/11/article-processing-charges-apcs-and-the-new-enclosure-of-research/</a:t>
            </a:r>
            <a:endParaRPr sz="5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" name="Google Shape;114;g14643bf6003_0_0"/>
          <p:cNvSpPr txBox="1"/>
          <p:nvPr/>
        </p:nvSpPr>
        <p:spPr>
          <a:xfrm>
            <a:off x="2583550" y="4349450"/>
            <a:ext cx="1646100" cy="400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personal motivation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" name="Google Shape;115;g14643bf6003_0_0"/>
          <p:cNvSpPr txBox="1"/>
          <p:nvPr/>
        </p:nvSpPr>
        <p:spPr>
          <a:xfrm>
            <a:off x="897950" y="1651700"/>
            <a:ext cx="1914000" cy="400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government</a:t>
            </a:r>
            <a:r>
              <a:rPr lang="en-US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motivation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" name="Google Shape;116;g14643bf6003_0_0"/>
          <p:cNvSpPr txBox="1"/>
          <p:nvPr/>
        </p:nvSpPr>
        <p:spPr>
          <a:xfrm>
            <a:off x="7666800" y="210250"/>
            <a:ext cx="1086900" cy="615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corporation</a:t>
            </a:r>
            <a:r>
              <a:rPr lang="en-US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motivation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" name="Google Shape;117;g14643bf6003_0_0"/>
          <p:cNvSpPr txBox="1"/>
          <p:nvPr/>
        </p:nvSpPr>
        <p:spPr>
          <a:xfrm>
            <a:off x="6921250" y="4127750"/>
            <a:ext cx="1491000" cy="400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less motivation :)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147c96aee07_1_17"/>
          <p:cNvSpPr txBox="1"/>
          <p:nvPr/>
        </p:nvSpPr>
        <p:spPr>
          <a:xfrm>
            <a:off x="228600" y="514350"/>
            <a:ext cx="6553200" cy="6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2BAAD3"/>
                </a:solidFill>
                <a:latin typeface="Cambria"/>
                <a:ea typeface="Cambria"/>
                <a:cs typeface="Cambria"/>
                <a:sym typeface="Cambria"/>
              </a:rPr>
              <a:t>What we have now as early career academia</a:t>
            </a:r>
            <a:endParaRPr b="1" sz="2000">
              <a:solidFill>
                <a:srgbClr val="2BAAD3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23" name="Google Shape;123;g147c96aee07_1_17"/>
          <p:cNvSpPr txBox="1"/>
          <p:nvPr/>
        </p:nvSpPr>
        <p:spPr>
          <a:xfrm>
            <a:off x="266700" y="1314450"/>
            <a:ext cx="2482800" cy="302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900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rPr>
              <a:t>legacy</a:t>
            </a:r>
            <a:endParaRPr b="1" sz="6200">
              <a:solidFill>
                <a:srgbClr val="888888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24" name="Google Shape;124;g147c96aee07_1_17"/>
          <p:cNvSpPr txBox="1"/>
          <p:nvPr/>
        </p:nvSpPr>
        <p:spPr>
          <a:xfrm>
            <a:off x="2873450" y="1314450"/>
            <a:ext cx="5768400" cy="302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20000"/>
          </a:bodyPr>
          <a:lstStyle/>
          <a:p>
            <a:pPr indent="-3810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mbria"/>
              <a:buAutoNum type="arabicPeriod"/>
            </a:pPr>
            <a:r>
              <a:rPr lang="en-US" sz="24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disorientation</a:t>
            </a:r>
            <a:endParaRPr sz="24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-3810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mbria"/>
              <a:buAutoNum type="arabicPeriod"/>
            </a:pPr>
            <a:r>
              <a:rPr lang="en-US" sz="24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lack of critical thinking</a:t>
            </a:r>
            <a:endParaRPr sz="24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-3810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mbria"/>
              <a:buAutoNum type="arabicPeriod"/>
            </a:pPr>
            <a:r>
              <a:rPr lang="en-US" sz="24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irrelevant perceptions on internationalization</a:t>
            </a:r>
            <a:endParaRPr sz="24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-3810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mbria"/>
              <a:buAutoNum type="arabicPeriod"/>
            </a:pPr>
            <a:r>
              <a:rPr lang="en-US" sz="24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strong dependency to brands</a:t>
            </a:r>
            <a:endParaRPr sz="24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-3810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mbria"/>
              <a:buAutoNum type="arabicPeriod"/>
            </a:pPr>
            <a:r>
              <a:rPr lang="en-US" sz="24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lack of sensitivity to the community</a:t>
            </a:r>
            <a:endParaRPr sz="24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147c96aee07_1_23"/>
          <p:cNvSpPr txBox="1"/>
          <p:nvPr/>
        </p:nvSpPr>
        <p:spPr>
          <a:xfrm>
            <a:off x="228600" y="514350"/>
            <a:ext cx="6553200" cy="6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2BAAD3"/>
                </a:solidFill>
                <a:latin typeface="Cambria"/>
                <a:ea typeface="Cambria"/>
                <a:cs typeface="Cambria"/>
                <a:sym typeface="Cambria"/>
              </a:rPr>
              <a:t>we need to </a:t>
            </a:r>
            <a:endParaRPr b="1" sz="2000">
              <a:solidFill>
                <a:srgbClr val="2BAAD3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30" name="Google Shape;130;g147c96aee07_1_23"/>
          <p:cNvSpPr txBox="1"/>
          <p:nvPr/>
        </p:nvSpPr>
        <p:spPr>
          <a:xfrm>
            <a:off x="266700" y="1314450"/>
            <a:ext cx="2482800" cy="302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900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rPr>
              <a:t>stop the legacy</a:t>
            </a:r>
            <a:endParaRPr b="1" sz="6200">
              <a:solidFill>
                <a:srgbClr val="888888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31" name="Google Shape;131;g147c96aee07_1_23"/>
          <p:cNvSpPr txBox="1"/>
          <p:nvPr/>
        </p:nvSpPr>
        <p:spPr>
          <a:xfrm>
            <a:off x="2873450" y="1314450"/>
            <a:ext cx="5768400" cy="302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810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mbria"/>
              <a:buAutoNum type="arabicPeriod"/>
            </a:pPr>
            <a:r>
              <a:rPr lang="en-US" sz="24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re</a:t>
            </a:r>
            <a:r>
              <a:rPr lang="en-US" sz="24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alignment</a:t>
            </a:r>
            <a:r>
              <a:rPr lang="en-US" sz="24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via capacity building</a:t>
            </a:r>
            <a:endParaRPr sz="24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-3810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mbria"/>
              <a:buAutoNum type="arabicPeriod"/>
            </a:pPr>
            <a:r>
              <a:rPr lang="en-US" sz="24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pointing out the importance of academic culture</a:t>
            </a:r>
            <a:endParaRPr sz="24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-3810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mbria"/>
              <a:buAutoNum type="arabicPeriod"/>
            </a:pPr>
            <a:r>
              <a:rPr lang="en-US" sz="24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widen the perspectives: growing international conversation</a:t>
            </a:r>
            <a:endParaRPr sz="24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g147c96aee07_1_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g147c96aee07_1_55"/>
          <p:cNvSpPr txBox="1"/>
          <p:nvPr/>
        </p:nvSpPr>
        <p:spPr>
          <a:xfrm>
            <a:off x="7786400" y="4236300"/>
            <a:ext cx="11607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link to original file</a:t>
            </a:r>
            <a:endParaRPr sz="10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Google Shape;142;g147c96aee07_1_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g147c96aee07_1_48"/>
          <p:cNvSpPr txBox="1"/>
          <p:nvPr/>
        </p:nvSpPr>
        <p:spPr>
          <a:xfrm>
            <a:off x="237675" y="4521425"/>
            <a:ext cx="1595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link to original file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Google Shape;148;g147c96aee07_1_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0"/>
            <a:ext cx="914400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g147c96aee07_1_42"/>
          <p:cNvSpPr txBox="1"/>
          <p:nvPr/>
        </p:nvSpPr>
        <p:spPr>
          <a:xfrm>
            <a:off x="2545750" y="4804800"/>
            <a:ext cx="1188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link to original file</a:t>
            </a:r>
            <a:endParaRPr sz="10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2006-08-16T00:00:00Z</dcterms:created>
  <dc:creator>Muhammad Afzaal</dc:creator>
</cp:coreProperties>
</file>